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524" r:id="rId6"/>
    <p:sldId id="265" r:id="rId7"/>
    <p:sldId id="258" r:id="rId8"/>
    <p:sldId id="263" r:id="rId9"/>
    <p:sldId id="259" r:id="rId10"/>
    <p:sldId id="262" r:id="rId11"/>
    <p:sldId id="261" r:id="rId12"/>
    <p:sldId id="264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90FEC-7B95-05F4-8121-1F76AE27F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E57BB-53B2-3C3E-477E-1E7622F79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331D-86C6-2445-E48A-9906ECB3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850A1-5AB4-3BE3-7889-91DBC660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5C898-DBCD-B7CB-2D0A-B984FBCD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6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0C67-FE7D-F035-DDC1-47570657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FEADC-850F-92D8-FC00-D56BB432C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43C1-481F-7E2B-6BA1-9EED520E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FEB39-F630-DA97-25A0-C9612BCE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10C0A-7EA8-12C9-41BA-0C5F7519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5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FBCFC-8188-6815-8D00-66EE78402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EA3BE-0B78-81C5-5D2D-D7256421B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30C49-8077-2F2D-7A91-DAC31F7B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5C549-7CD0-6A75-C4DF-2C3CB50E1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61E86-AAA3-6423-0CE6-73013986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9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9A66-7430-40D4-9B41-827AE204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3" y="687619"/>
            <a:ext cx="11142274" cy="555026"/>
          </a:xfrm>
        </p:spPr>
        <p:txBody>
          <a:bodyPr/>
          <a:lstStyle>
            <a:lvl1pPr algn="l">
              <a:defRPr sz="3585" b="1">
                <a:latin typeface="Lat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87F4575D-F9B9-4F63-AD80-954C05064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863" y="1367420"/>
            <a:ext cx="11056905" cy="45264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A7A7F-2DBA-4103-A80B-16A4AF8E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319" y="6170962"/>
            <a:ext cx="690018" cy="215844"/>
          </a:xfrm>
          <a:prstGeom prst="rect">
            <a:avLst/>
          </a:prstGeom>
        </p:spPr>
        <p:txBody>
          <a:bodyPr/>
          <a:lstStyle>
            <a:lvl1pPr algn="ctr">
              <a:defRPr sz="1195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defRPr/>
            </a:pPr>
            <a:fld id="{FE4B8892-AC6A-4CF4-84F3-37EFCAA643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3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516A-CB1A-AAD3-C3EE-2D338CBF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181FD-BF2F-5F28-DF7B-65288DC98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E3F71-9CF3-DAF0-742F-F14702EE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5D3-48AB-336B-F4EE-B68815D9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5025-9E0D-EF71-14E0-47388355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6F694-0DA0-05BC-D705-1248A836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3EA75-5F77-FF1C-3757-096F27F8B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91D2-BB67-81E7-DA6C-B0D05BD4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DB50-BB8D-E183-342C-08BE33D7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32265-3A83-2D4D-433A-5A3BAB27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6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7BD8-11A1-7F7E-1171-2E3DC020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FF01E-0FD9-0480-C95D-FD0B08385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D2AA3-DA35-B53D-3942-98CEAD009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33305-965F-B3A7-DF74-509469E9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B883A-705E-6AFD-2D18-63931118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78078-B025-8982-D26F-DC1A39FB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5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73820-BC9F-5DE0-6372-E721DA420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D724D-5E76-7DEF-3F3C-9661AE301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D7C6B-074E-D362-7DB2-564958406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C35E5-827D-F645-19B5-2E68FD40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B428A-CBBE-8B93-8E41-9D6585506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C70ACF-ECC3-0514-23B4-7AA63049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BB5CAE-D4B1-83FD-C92A-133241B3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C61D3-E3C6-F65E-DD0E-2DC81839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8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662D-41C9-F026-2B66-DFDD5D39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DF105-04AC-528A-BD36-1AE902A0E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83C8E-1C30-D03A-AFF0-9D29BAF5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BBEB8-135F-9364-A104-AF06239E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09440-4EDF-D495-27FF-AB304328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3A5CC-16A4-4E08-7B3F-9E606C9E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748E4-D0BB-FF98-D227-91E7E14C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8929-1615-9B68-8E7D-B577ACAA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8A0A-46B8-6E12-BCAB-EEA19F27D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72009-AA3E-145C-F639-1A7A5B32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AA46A-8EF2-9DAE-B314-CC5660C7B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580FA-646B-CD8E-B2C7-55C418B5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C11AE-36EB-2E74-7AFC-05DCDE4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3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AC78-3588-FCB8-6DD2-05186D61C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85CE5-0124-838D-D485-FC57C61D1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BE94B-1C66-3B16-2FE3-B32F43A4F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9F183-B94B-197F-30AA-B4805565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98C5E-5FDC-6461-649E-5527F56F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FA0BF-E304-8CF8-A31C-966E052F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3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61396-1DCC-0E4B-D6CC-C9B79870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CA1B2-76B7-72E1-A0CF-5D138E35A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2C237-FE4B-5B0C-146E-E1ECE6045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AFCE6A-FFB4-4437-98F3-8A7D320938B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CD717-2499-ACEC-2AD6-92EE433F2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942F2-47D8-0DD0-8EDA-3884853EC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631E93-2B3C-47D8-A125-287AC674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6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sv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17C9-0DEA-7D55-17F9-3A07909ED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85775" y="1"/>
            <a:ext cx="13163550" cy="6747932"/>
          </a:xfrm>
        </p:spPr>
        <p:txBody>
          <a:bodyPr anchor="ctr"/>
          <a:lstStyle/>
          <a:p>
            <a:br>
              <a:rPr lang="en-US" dirty="0"/>
            </a:br>
            <a:r>
              <a:rPr lang="en-US" dirty="0"/>
              <a:t>8-12 Year Old </a:t>
            </a:r>
            <a:br>
              <a:rPr lang="en-US" dirty="0"/>
            </a:br>
            <a:r>
              <a:rPr lang="en-US" dirty="0"/>
              <a:t>Gift Guide</a:t>
            </a:r>
          </a:p>
        </p:txBody>
      </p:sp>
      <p:pic>
        <p:nvPicPr>
          <p:cNvPr id="1026" name="Picture 2" descr="Christmas Mistletoe Wreath Cartoon ...">
            <a:extLst>
              <a:ext uri="{FF2B5EF4-FFF2-40B4-BE49-F238E27FC236}">
                <a16:creationId xmlns:a16="http://schemas.microsoft.com/office/drawing/2014/main" id="{28B33B41-5A66-C008-2B82-A4C2FA2D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03223"/>
            <a:ext cx="8953500" cy="24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30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8479-91CB-A455-B7E3-DAECDDD7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K’nex</a:t>
            </a:r>
            <a:endParaRPr lang="en-US" b="1" dirty="0"/>
          </a:p>
        </p:txBody>
      </p:sp>
      <p:pic>
        <p:nvPicPr>
          <p:cNvPr id="2050" name="Picture 2" descr="KNEX 3-In-1 Amusement Park Set ...">
            <a:extLst>
              <a:ext uri="{FF2B5EF4-FFF2-40B4-BE49-F238E27FC236}">
                <a16:creationId xmlns:a16="http://schemas.microsoft.com/office/drawing/2014/main" id="{4CCE68A2-344B-8474-0AB1-6FDCB3A4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18" y="1533291"/>
            <a:ext cx="2774430" cy="27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A944B-A0EC-000F-FE9A-D64CB4FA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57" y="1475282"/>
            <a:ext cx="3344056" cy="33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9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ristmas Wish List With Holly On Top ...">
            <a:extLst>
              <a:ext uri="{FF2B5EF4-FFF2-40B4-BE49-F238E27FC236}">
                <a16:creationId xmlns:a16="http://schemas.microsoft.com/office/drawing/2014/main" id="{9F3BD7FC-E02E-8D6B-8843-7B864164B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55" r="7609" b="1363"/>
          <a:stretch/>
        </p:blipFill>
        <p:spPr>
          <a:xfrm>
            <a:off x="7510684" y="650912"/>
            <a:ext cx="4401052" cy="5559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AFD83-89FC-8EB6-FCC1-BE9C77F9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20" y="487076"/>
            <a:ext cx="11142274" cy="555026"/>
          </a:xfrm>
        </p:spPr>
        <p:txBody>
          <a:bodyPr>
            <a:normAutofit fontScale="90000"/>
          </a:bodyPr>
          <a:lstStyle/>
          <a:p>
            <a:r>
              <a:rPr lang="en-US" sz="3550" dirty="0"/>
              <a:t>New for 2024 – Incentives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B2410-3176-108B-BCA0-5705E3BD6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863" y="1234516"/>
            <a:ext cx="6839324" cy="522637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Calibri"/>
                <a:cs typeface="Calibri"/>
              </a:rPr>
              <a:t>Dallas Metro is in need of 8-12 year old gifts</a:t>
            </a:r>
            <a:endParaRPr lang="en-US" dirty="0"/>
          </a:p>
          <a:p>
            <a:pPr lvl="1"/>
            <a:r>
              <a:rPr lang="en-US" dirty="0">
                <a:ea typeface="Calibri"/>
                <a:cs typeface="Calibri"/>
              </a:rPr>
              <a:t>Most under purchased age range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2023: 320 children</a:t>
            </a:r>
            <a:endParaRPr lang="en-US" dirty="0"/>
          </a:p>
          <a:p>
            <a:pPr lvl="1"/>
            <a:r>
              <a:rPr lang="en-US" dirty="0">
                <a:ea typeface="Calibri"/>
                <a:cs typeface="Calibri"/>
              </a:rPr>
              <a:t>2024: 360 children</a:t>
            </a:r>
          </a:p>
          <a:p>
            <a:r>
              <a:rPr lang="en-US" dirty="0">
                <a:ea typeface="Calibri"/>
                <a:cs typeface="Calibri"/>
              </a:rPr>
              <a:t>For every $25 of value from the specified 8 to 12 year old categories, you will receive 1 free raffle ticket</a:t>
            </a:r>
          </a:p>
          <a:p>
            <a:r>
              <a:rPr lang="en-US" dirty="0">
                <a:ea typeface="Calibri"/>
                <a:cs typeface="Calibri"/>
              </a:rPr>
              <a:t>Tips: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Look for age labels (Ex. 8+)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Review the 8-12 Year Old Gift Guide located on our holiday website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Final age and category approval will be determined by the Toy Donation Team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When in doubt, ask Brittney Sarabia!</a:t>
            </a:r>
          </a:p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F05F1-E8E3-75CC-0C1F-E68EFA29092A}"/>
              </a:ext>
            </a:extLst>
          </p:cNvPr>
          <p:cNvSpPr txBox="1"/>
          <p:nvPr/>
        </p:nvSpPr>
        <p:spPr>
          <a:xfrm>
            <a:off x="8226204" y="2458286"/>
            <a:ext cx="3263603" cy="34522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Nerf  Guns</a:t>
            </a:r>
            <a:endParaRPr lang="en-US" sz="1600" b="1">
              <a:latin typeface="Ink Free"/>
              <a:cs typeface="Dreaming Outloud Script Pro"/>
            </a:endParaRP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Makeup Kits</a:t>
            </a: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Headphones</a:t>
            </a: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Mini Backpacks</a:t>
            </a:r>
            <a:endParaRPr lang="en-US" sz="1600" b="1">
              <a:latin typeface="Ink Free"/>
              <a:cs typeface="Dreaming Outloud Script Pro"/>
            </a:endParaRP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Bluetooth Speakers</a:t>
            </a: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Remote Control Cars</a:t>
            </a: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Karaoke Microphones</a:t>
            </a:r>
            <a:endParaRPr lang="en-US" sz="1600" b="1">
              <a:latin typeface="Ink Free"/>
              <a:cs typeface="Dreaming Outloud Script Pro"/>
            </a:endParaRPr>
          </a:p>
          <a:p>
            <a:pPr algn="ctr">
              <a:spcBef>
                <a:spcPts val="1000"/>
              </a:spcBef>
            </a:pPr>
            <a:r>
              <a:rPr lang="en-US" sz="1600" b="1">
                <a:latin typeface="Ink Free"/>
                <a:ea typeface="Calibri"/>
                <a:cs typeface="Calibri"/>
              </a:rPr>
              <a:t>More Challenging Lego &amp; </a:t>
            </a:r>
            <a:r>
              <a:rPr lang="en-US" sz="1600" b="1" err="1">
                <a:latin typeface="Ink Free"/>
                <a:ea typeface="Calibri"/>
                <a:cs typeface="Calibri"/>
              </a:rPr>
              <a:t>K'nex</a:t>
            </a:r>
            <a:r>
              <a:rPr lang="en-US" sz="1600" b="1">
                <a:latin typeface="Ink Free"/>
                <a:ea typeface="Calibri"/>
                <a:cs typeface="Calibri"/>
              </a:rPr>
              <a:t> Sets</a:t>
            </a:r>
          </a:p>
          <a:p>
            <a:pPr algn="ctr"/>
            <a:endParaRPr lang="en-US" sz="1600" b="1">
              <a:latin typeface="Comic Sans MS"/>
              <a:ea typeface="Calibri"/>
              <a:cs typeface="Calibri"/>
            </a:endParaRPr>
          </a:p>
          <a:p>
            <a:pPr algn="ctr"/>
            <a:endParaRPr lang="en-US" sz="1600">
              <a:latin typeface="Comic Sans MS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DEF6A-BCBC-64A7-6E98-54F6FAFF44F8}"/>
              </a:ext>
            </a:extLst>
          </p:cNvPr>
          <p:cNvSpPr txBox="1"/>
          <p:nvPr/>
        </p:nvSpPr>
        <p:spPr>
          <a:xfrm>
            <a:off x="8327114" y="2034706"/>
            <a:ext cx="30785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>
                <a:latin typeface="Ink Free"/>
                <a:ea typeface="Calibri"/>
                <a:cs typeface="Calibri"/>
              </a:rPr>
              <a:t>8 to 12 Year Old Categories</a:t>
            </a:r>
            <a:endParaRPr lang="en-US" sz="1600" b="1" u="sng">
              <a:latin typeface="Ink Free"/>
            </a:endParaRPr>
          </a:p>
        </p:txBody>
      </p:sp>
    </p:spTree>
    <p:extLst>
      <p:ext uri="{BB962C8B-B14F-4D97-AF65-F5344CB8AC3E}">
        <p14:creationId xmlns:p14="http://schemas.microsoft.com/office/powerpoint/2010/main" val="116740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B2229-0235-A94B-1D29-2724176DD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20B1-8825-B0C2-933A-CBA47826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3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Nerf Guns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9BBE-EF77-D0E7-8D7D-A2633E99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97885"/>
            <a:ext cx="10515600" cy="5899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Most nerf guns are rated for this age range!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63E3A-ADD6-C3C3-7F46-516B505C6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" y="1081245"/>
            <a:ext cx="8884920" cy="49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1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4345-9C07-7D6D-9833-FD60300C1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Makeup 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85C18-E1E1-9B4B-23DF-959123B40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89" y="1480855"/>
            <a:ext cx="10809157" cy="4351338"/>
          </a:xfrm>
        </p:spPr>
        <p:txBody>
          <a:bodyPr/>
          <a:lstStyle/>
          <a:p>
            <a:r>
              <a:rPr lang="en-US" dirty="0"/>
              <a:t>Brands: </a:t>
            </a:r>
            <a:r>
              <a:rPr lang="en-US" dirty="0" err="1"/>
              <a:t>Ulta</a:t>
            </a:r>
            <a:r>
              <a:rPr lang="en-US" dirty="0"/>
              <a:t>, Wet N Wild, Elf, Cover Girl, Maybelline, Revlon, Drug Store Brands,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 err="1"/>
              <a:t>Ulta</a:t>
            </a:r>
            <a:r>
              <a:rPr lang="en-US" dirty="0"/>
              <a:t>, Walmart, Target, Ross, TJ Maxx, and Marshalls sell great makeup kits around the holidays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13E48-1DC9-AC6A-591C-6FEB740E4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801" y="3429000"/>
            <a:ext cx="2882900" cy="288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3023D-9BE7-E8DA-858A-EEDC2564F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60" y="3429000"/>
            <a:ext cx="2994225" cy="2994225"/>
          </a:xfrm>
          <a:prstGeom prst="rect">
            <a:avLst/>
          </a:prstGeom>
        </p:spPr>
      </p:pic>
      <p:pic>
        <p:nvPicPr>
          <p:cNvPr id="8" name="Graphic 7" descr="Close outline">
            <a:extLst>
              <a:ext uri="{FF2B5EF4-FFF2-40B4-BE49-F238E27FC236}">
                <a16:creationId xmlns:a16="http://schemas.microsoft.com/office/drawing/2014/main" id="{672B5270-EA70-18EC-9E25-4E400398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7228" y="3389854"/>
            <a:ext cx="2936284" cy="29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23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F4691-652C-86C1-C292-2C738D91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Headphones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1A12D-6D8A-EAFF-3621-65AD48A96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00298"/>
            <a:ext cx="10515600" cy="80943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Be aware if the product is labeled as Kids’ headphones as they could be too small for older children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47D56-FD3A-AEC1-101A-D5AD76DD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82" y="3874267"/>
            <a:ext cx="1557361" cy="161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4A6D9-29E7-6C44-0FDE-02C9ED71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003" y="4024277"/>
            <a:ext cx="1280397" cy="1567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8D5B1-E227-E102-3658-C5CA1617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67" y="1989861"/>
            <a:ext cx="2008236" cy="1561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83021-C8BD-83A9-7111-489770695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708" y="1860542"/>
            <a:ext cx="2008236" cy="1973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1BD69-FB38-B5FD-53C6-0B0A4160F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711" y="1753202"/>
            <a:ext cx="1425943" cy="1806516"/>
          </a:xfrm>
          <a:prstGeom prst="rect">
            <a:avLst/>
          </a:prstGeom>
        </p:spPr>
      </p:pic>
      <p:pic>
        <p:nvPicPr>
          <p:cNvPr id="15" name="Graphic 14" descr="Close outline">
            <a:extLst>
              <a:ext uri="{FF2B5EF4-FFF2-40B4-BE49-F238E27FC236}">
                <a16:creationId xmlns:a16="http://schemas.microsoft.com/office/drawing/2014/main" id="{7339B867-61A9-079D-5F42-AA3F72CB0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5860" y="3339722"/>
            <a:ext cx="2936284" cy="2936284"/>
          </a:xfrm>
          <a:prstGeom prst="rect">
            <a:avLst/>
          </a:prstGeom>
        </p:spPr>
      </p:pic>
      <p:pic>
        <p:nvPicPr>
          <p:cNvPr id="16" name="Graphic 15" descr="Close outline">
            <a:extLst>
              <a:ext uri="{FF2B5EF4-FFF2-40B4-BE49-F238E27FC236}">
                <a16:creationId xmlns:a16="http://schemas.microsoft.com/office/drawing/2014/main" id="{3C602390-CFB9-F6FB-7E01-59923410A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20865" y="3214147"/>
            <a:ext cx="2936284" cy="29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2CBE-DC11-91C3-6616-2925DFF5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Mini Backpacks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1556A-C538-7BC4-A142-DBBDCB551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823" y="5798019"/>
            <a:ext cx="691171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Stores: </a:t>
            </a:r>
            <a:r>
              <a:rPr lang="en-US" dirty="0" err="1"/>
              <a:t>BoxLunch</a:t>
            </a:r>
            <a:r>
              <a:rPr lang="en-US" dirty="0"/>
              <a:t>, Hot Topic, Disney, Amazon, Claire’s, Walmart, Target, </a:t>
            </a:r>
            <a:r>
              <a:rPr lang="en-US" dirty="0" err="1"/>
              <a:t>etc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A2C13-9098-B29B-779D-BB880844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18" y="1470078"/>
            <a:ext cx="2156710" cy="2156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DD075-0441-51ED-C394-FB3162C1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295" y="1401417"/>
            <a:ext cx="1735735" cy="2342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0C4A1-C26F-FA35-C347-E2352B08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09" y="1480857"/>
            <a:ext cx="2608461" cy="2135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14375-9B99-EB7C-9C74-9EC86EFC0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612" y="1318439"/>
            <a:ext cx="2099179" cy="2623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257AE-829B-2AF8-3061-6EFEE7C40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597" y="1363139"/>
            <a:ext cx="1896881" cy="2419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38E4C-DE40-7551-5295-9F9CE343B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552" y="3640262"/>
            <a:ext cx="1735735" cy="21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46687-BF27-6D09-0199-F45EE9C3F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015" y="3825726"/>
            <a:ext cx="1972293" cy="1972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99C30-3B0A-3BD4-BA38-489E496C63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4457" y="3840602"/>
            <a:ext cx="1972293" cy="1972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C1F57F-AF7E-5D9F-7ACB-F63CD8979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1645" y="3282258"/>
            <a:ext cx="2932430" cy="2938527"/>
          </a:xfrm>
          <a:prstGeom prst="rect">
            <a:avLst/>
          </a:prstGeom>
        </p:spPr>
      </p:pic>
      <p:pic>
        <p:nvPicPr>
          <p:cNvPr id="13" name="Graphic 12" descr="Close outline">
            <a:extLst>
              <a:ext uri="{FF2B5EF4-FFF2-40B4-BE49-F238E27FC236}">
                <a16:creationId xmlns:a16="http://schemas.microsoft.com/office/drawing/2014/main" id="{F6D6B4BD-B561-C422-69C2-1724C848F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87228" y="3389854"/>
            <a:ext cx="2936284" cy="2936284"/>
          </a:xfrm>
          <a:prstGeom prst="rect">
            <a:avLst/>
          </a:prstGeom>
        </p:spPr>
      </p:pic>
      <p:pic>
        <p:nvPicPr>
          <p:cNvPr id="14" name="Graphic 13" descr="Close outline">
            <a:extLst>
              <a:ext uri="{FF2B5EF4-FFF2-40B4-BE49-F238E27FC236}">
                <a16:creationId xmlns:a16="http://schemas.microsoft.com/office/drawing/2014/main" id="{22D03753-9BD2-AB58-5BAE-0AF56B1DA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9634" y="3343730"/>
            <a:ext cx="2936284" cy="29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AB2EE-7194-EBF6-58D9-861F6AF54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283" y="2021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R/C Cars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685A79-CD06-E3D7-62C0-752CF2578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835" y="1333261"/>
            <a:ext cx="2297236" cy="229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6D054-3404-5389-567F-052DA9FA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227" y="3662365"/>
            <a:ext cx="2060627" cy="2231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B5BE1-C47F-7463-64F4-5C71C12EC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930" y="3630497"/>
            <a:ext cx="2800676" cy="280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1A5A7-AD36-2EC4-5311-0736BF9C19B3}"/>
              </a:ext>
            </a:extLst>
          </p:cNvPr>
          <p:cNvSpPr txBox="1"/>
          <p:nvPr/>
        </p:nvSpPr>
        <p:spPr>
          <a:xfrm>
            <a:off x="1074400" y="5913530"/>
            <a:ext cx="102983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Best to stay away from characters and </a:t>
            </a:r>
          </a:p>
          <a:p>
            <a:pPr algn="ctr"/>
            <a:r>
              <a:rPr lang="en-US" sz="2800" dirty="0"/>
              <a:t>go with more realistic, futuristic, cool-looking</a:t>
            </a:r>
          </a:p>
        </p:txBody>
      </p:sp>
      <p:pic>
        <p:nvPicPr>
          <p:cNvPr id="10" name="Graphic 9" descr="Close outline">
            <a:extLst>
              <a:ext uri="{FF2B5EF4-FFF2-40B4-BE49-F238E27FC236}">
                <a16:creationId xmlns:a16="http://schemas.microsoft.com/office/drawing/2014/main" id="{00C6926C-081A-3E8E-3577-3F39564C9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1060" y="3628808"/>
            <a:ext cx="2684960" cy="2684960"/>
          </a:xfrm>
          <a:prstGeom prst="rect">
            <a:avLst/>
          </a:prstGeom>
        </p:spPr>
      </p:pic>
      <p:pic>
        <p:nvPicPr>
          <p:cNvPr id="11" name="Graphic 10" descr="Close outline">
            <a:extLst>
              <a:ext uri="{FF2B5EF4-FFF2-40B4-BE49-F238E27FC236}">
                <a16:creationId xmlns:a16="http://schemas.microsoft.com/office/drawing/2014/main" id="{D7397D9D-E185-B8C3-2EBA-ABA41C459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7788" y="3502374"/>
            <a:ext cx="2684960" cy="2684960"/>
          </a:xfrm>
          <a:prstGeom prst="rect">
            <a:avLst/>
          </a:prstGeom>
        </p:spPr>
      </p:pic>
      <p:pic>
        <p:nvPicPr>
          <p:cNvPr id="1026" name="Picture 2" descr="1:14 Baja Ford F-150, Red">
            <a:extLst>
              <a:ext uri="{FF2B5EF4-FFF2-40B4-BE49-F238E27FC236}">
                <a16:creationId xmlns:a16="http://schemas.microsoft.com/office/drawing/2014/main" id="{C2F33E11-8E12-0D0A-F3D6-87C7F01B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13" y="1204216"/>
            <a:ext cx="3839971" cy="25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DF578-552F-5C3E-2861-817AD9F68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950" y="1167746"/>
            <a:ext cx="2628267" cy="26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4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A3B04-44D1-7B1E-0553-2EF2BDF5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23" y="8939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Karaoke Microphones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64F7BE-6C6A-123C-BDA6-F8E9E4B78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446" y="1641968"/>
            <a:ext cx="1579001" cy="2030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EADC-8BFC-69AE-8D11-ABE17FEEA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23" y="1728007"/>
            <a:ext cx="1579001" cy="1963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0C2DE-CAF0-5F2E-D9FF-FC6B3669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12" y="1595174"/>
            <a:ext cx="2231329" cy="2200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08CF0E-D0D2-1F7F-81BE-10B5334E1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07" y="4013378"/>
            <a:ext cx="644914" cy="2200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766634-0B1A-16F3-439D-769711FE3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497" y="4153267"/>
            <a:ext cx="2304627" cy="1921069"/>
          </a:xfrm>
          <a:prstGeom prst="rect">
            <a:avLst/>
          </a:prstGeom>
        </p:spPr>
      </p:pic>
      <p:pic>
        <p:nvPicPr>
          <p:cNvPr id="12" name="Graphic 11" descr="Close outline">
            <a:extLst>
              <a:ext uri="{FF2B5EF4-FFF2-40B4-BE49-F238E27FC236}">
                <a16:creationId xmlns:a16="http://schemas.microsoft.com/office/drawing/2014/main" id="{7F1E5D31-4DCC-5786-9866-154D9E587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45309" y="3942413"/>
            <a:ext cx="2684960" cy="2684960"/>
          </a:xfrm>
          <a:prstGeom prst="rect">
            <a:avLst/>
          </a:prstGeom>
        </p:spPr>
      </p:pic>
      <p:pic>
        <p:nvPicPr>
          <p:cNvPr id="14" name="Graphic 13" descr="Close outline">
            <a:extLst>
              <a:ext uri="{FF2B5EF4-FFF2-40B4-BE49-F238E27FC236}">
                <a16:creationId xmlns:a16="http://schemas.microsoft.com/office/drawing/2014/main" id="{9411BDA5-A973-ECA5-6865-70AF8834C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5584" y="3796021"/>
            <a:ext cx="2684960" cy="26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7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146A-9D24-041B-F882-C4427DBE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CA32-0918-7F1E-F244-C0F16AA0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Lego 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B0354-B90C-CFF2-EB64-D7DB3630A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431" y="1457215"/>
            <a:ext cx="1742108" cy="1815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A5096-DAC7-0236-35F9-F943955B3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51" y="1559820"/>
            <a:ext cx="1591168" cy="1591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65AD1E-612D-87CC-50AB-D4BB0C3D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836" y="1559820"/>
            <a:ext cx="1588771" cy="1550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F6BAE5-4785-2028-27AA-6C9893022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937" y="1561019"/>
            <a:ext cx="1689086" cy="1689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C31DAA-AD43-F598-6FFC-15777F9DAB08}"/>
              </a:ext>
            </a:extLst>
          </p:cNvPr>
          <p:cNvSpPr txBox="1"/>
          <p:nvPr/>
        </p:nvSpPr>
        <p:spPr>
          <a:xfrm>
            <a:off x="546019" y="3267761"/>
            <a:ext cx="158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Friends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499BA8-03AC-19D5-C45A-D173063C6BEA}"/>
              </a:ext>
            </a:extLst>
          </p:cNvPr>
          <p:cNvSpPr txBox="1"/>
          <p:nvPr/>
        </p:nvSpPr>
        <p:spPr>
          <a:xfrm>
            <a:off x="9551063" y="3362398"/>
            <a:ext cx="158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Vehicles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71DD4A-B468-AAEE-9335-71A9527B4D4C}"/>
              </a:ext>
            </a:extLst>
          </p:cNvPr>
          <p:cNvSpPr txBox="1"/>
          <p:nvPr/>
        </p:nvSpPr>
        <p:spPr>
          <a:xfrm>
            <a:off x="4535033" y="3299231"/>
            <a:ext cx="2423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DC, Marvel, Star Wars, </a:t>
            </a:r>
          </a:p>
          <a:p>
            <a:pPr algn="ctr"/>
            <a:r>
              <a:rPr lang="en-US" sz="1800" dirty="0"/>
              <a:t>Lord of the Rings, </a:t>
            </a:r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A1904-0A14-5239-8316-07231202DFFE}"/>
              </a:ext>
            </a:extLst>
          </p:cNvPr>
          <p:cNvSpPr txBox="1"/>
          <p:nvPr/>
        </p:nvSpPr>
        <p:spPr>
          <a:xfrm>
            <a:off x="6948318" y="3313927"/>
            <a:ext cx="2311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Buildings &amp;</a:t>
            </a:r>
          </a:p>
          <a:p>
            <a:pPr algn="ctr"/>
            <a:r>
              <a:rPr lang="en-US" sz="1800" dirty="0"/>
              <a:t>Structures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6252BC-D260-F81D-7D21-7FE2D624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21" y="1569570"/>
            <a:ext cx="1591168" cy="15911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FFA903-BA22-0E4F-E46F-1401B38E2E03}"/>
              </a:ext>
            </a:extLst>
          </p:cNvPr>
          <p:cNvSpPr txBox="1"/>
          <p:nvPr/>
        </p:nvSpPr>
        <p:spPr>
          <a:xfrm>
            <a:off x="2640937" y="3267761"/>
            <a:ext cx="158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Botanical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D6037E-8B3B-05B5-9A62-413CDF3C4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962" y="4452438"/>
            <a:ext cx="1689086" cy="1689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8D503E-D72C-D661-EF75-52FCEEA20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827" y="4551346"/>
            <a:ext cx="1742108" cy="17421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689CA14-3516-7673-8A33-E0E64B54AA03}"/>
              </a:ext>
            </a:extLst>
          </p:cNvPr>
          <p:cNvSpPr txBox="1"/>
          <p:nvPr/>
        </p:nvSpPr>
        <p:spPr>
          <a:xfrm>
            <a:off x="6220496" y="6359035"/>
            <a:ext cx="158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Megablocks</a:t>
            </a:r>
            <a:endParaRPr lang="en-US" sz="1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D35F4C-5D0D-B13E-AA70-C4358E620BEE}"/>
              </a:ext>
            </a:extLst>
          </p:cNvPr>
          <p:cNvSpPr txBox="1"/>
          <p:nvPr/>
        </p:nvSpPr>
        <p:spPr>
          <a:xfrm>
            <a:off x="3407278" y="6364482"/>
            <a:ext cx="158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Duplo</a:t>
            </a:r>
          </a:p>
        </p:txBody>
      </p:sp>
      <p:pic>
        <p:nvPicPr>
          <p:cNvPr id="35" name="Graphic 34" descr="Close outline">
            <a:extLst>
              <a:ext uri="{FF2B5EF4-FFF2-40B4-BE49-F238E27FC236}">
                <a16:creationId xmlns:a16="http://schemas.microsoft.com/office/drawing/2014/main" id="{AE7D6858-1EFB-45ED-BADC-0512C51EC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4261" y="3945562"/>
            <a:ext cx="2684960" cy="2684960"/>
          </a:xfrm>
          <a:prstGeom prst="rect">
            <a:avLst/>
          </a:prstGeom>
        </p:spPr>
      </p:pic>
      <p:pic>
        <p:nvPicPr>
          <p:cNvPr id="36" name="Graphic 35" descr="Close outline">
            <a:extLst>
              <a:ext uri="{FF2B5EF4-FFF2-40B4-BE49-F238E27FC236}">
                <a16:creationId xmlns:a16="http://schemas.microsoft.com/office/drawing/2014/main" id="{7A2A2542-54E7-A9F9-9E68-411C49CC3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5863" y="3942413"/>
            <a:ext cx="2684960" cy="26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49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b20c8c-c75d-497c-80af-570f5576f298">
      <Terms xmlns="http://schemas.microsoft.com/office/infopath/2007/PartnerControls"/>
    </lcf76f155ced4ddcb4097134ff3c332f>
    <TaxCatchAll xmlns="82e7375d-13cc-4659-9176-0b5798098cf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7D075336F8F549B8C9A37C31BC8E2F" ma:contentTypeVersion="11" ma:contentTypeDescription="Create a new document." ma:contentTypeScope="" ma:versionID="fd0a9fd22754c5289998dd27de8f6cea">
  <xsd:schema xmlns:xsd="http://www.w3.org/2001/XMLSchema" xmlns:xs="http://www.w3.org/2001/XMLSchema" xmlns:p="http://schemas.microsoft.com/office/2006/metadata/properties" xmlns:ns2="c2b20c8c-c75d-497c-80af-570f5576f298" xmlns:ns3="82e7375d-13cc-4659-9176-0b5798098cfc" targetNamespace="http://schemas.microsoft.com/office/2006/metadata/properties" ma:root="true" ma:fieldsID="57066de036d13e840697cbfcf9c8adb3" ns2:_="" ns3:_="">
    <xsd:import namespace="c2b20c8c-c75d-497c-80af-570f5576f298"/>
    <xsd:import namespace="82e7375d-13cc-4659-9176-0b5798098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20c8c-c75d-497c-80af-570f5576f2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344d556-4f06-45b5-a3fa-671c9127e1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7375d-13cc-4659-9176-0b5798098cf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9b82694-83d1-4218-9408-ddc26ac3402a}" ma:internalName="TaxCatchAll" ma:showField="CatchAllData" ma:web="82e7375d-13cc-4659-9176-0b5798098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A90736-607B-4BD9-8E17-D428A39DBBD1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82e7375d-13cc-4659-9176-0b5798098cfc"/>
    <ds:schemaRef ds:uri="c2b20c8c-c75d-497c-80af-570f5576f298"/>
  </ds:schemaRefs>
</ds:datastoreItem>
</file>

<file path=customXml/itemProps2.xml><?xml version="1.0" encoding="utf-8"?>
<ds:datastoreItem xmlns:ds="http://schemas.openxmlformats.org/officeDocument/2006/customXml" ds:itemID="{FD67DDA4-FDD4-4A90-980B-1E75B4C75B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313874-0C7E-406C-9017-6C29826F9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b20c8c-c75d-497c-80af-570f5576f298"/>
    <ds:schemaRef ds:uri="82e7375d-13cc-4659-9176-0b5798098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270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Comic Sans MS</vt:lpstr>
      <vt:lpstr>Ink Free</vt:lpstr>
      <vt:lpstr>Lato</vt:lpstr>
      <vt:lpstr>Office Theme</vt:lpstr>
      <vt:lpstr> 8-12 Year Old  Gift Guide</vt:lpstr>
      <vt:lpstr>New for 2024 – Incentives</vt:lpstr>
      <vt:lpstr>Nerf Guns</vt:lpstr>
      <vt:lpstr>Makeup Kits</vt:lpstr>
      <vt:lpstr>Headphones</vt:lpstr>
      <vt:lpstr>Mini Backpacks</vt:lpstr>
      <vt:lpstr>R/C Cars</vt:lpstr>
      <vt:lpstr>Karaoke Microphones</vt:lpstr>
      <vt:lpstr>Lego Sets</vt:lpstr>
      <vt:lpstr>K’nex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Rosenbaum</dc:creator>
  <cp:lastModifiedBy>Brittney Sarabia</cp:lastModifiedBy>
  <cp:revision>4</cp:revision>
  <dcterms:created xsi:type="dcterms:W3CDTF">2024-10-10T16:45:44Z</dcterms:created>
  <dcterms:modified xsi:type="dcterms:W3CDTF">2024-10-14T18:56:16Z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0x0101002C7D075336F8F549B8C9A37C31BC8E2F</vt:lpwstr>
  </property>
  <property fmtid="{D5CDD505-2E9C-101B-9397-08002B2CF9AE}" pid="3" name="MediaServiceImageTags">
    <vt:lpwstr/>
  </property>
</Properties>
</file>